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7" r:id="rId4"/>
    <p:sldId id="276" r:id="rId5"/>
    <p:sldId id="281" r:id="rId6"/>
    <p:sldId id="288" r:id="rId7"/>
    <p:sldId id="289" r:id="rId8"/>
    <p:sldId id="291" r:id="rId9"/>
    <p:sldId id="292" r:id="rId10"/>
    <p:sldId id="293" r:id="rId11"/>
    <p:sldId id="294" r:id="rId12"/>
    <p:sldId id="295" r:id="rId13"/>
    <p:sldId id="296" r:id="rId14"/>
    <p:sldId id="287" r:id="rId1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B08B78-E3FC-4F9E-A3DC-AFCFFFF505A3}" v="769" dt="2021-06-22T14:52:46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7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1E51B17-B15A-441D-B4C9-46863F1E0E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86C15DA-AB65-4BF8-9562-4718ED8121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C16E2E4-1569-4D82-90CD-D0623EED8E1C}" type="datetimeFigureOut">
              <a:rPr lang="pt-BR"/>
              <a:pPr>
                <a:defRPr/>
              </a:pPr>
              <a:t>22/06/2021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0442B586-DD56-4864-9338-274609AFF2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460A73A0-E121-4CE3-BA78-3237A0C13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970A35-B9C2-429A-88BF-EA71F164DB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DFC727-A407-4388-8472-0E4002EF8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6177FE-CC93-4734-9749-22436FC763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>
            <a:extLst>
              <a:ext uri="{FF2B5EF4-FFF2-40B4-BE49-F238E27FC236}">
                <a16:creationId xmlns:a16="http://schemas.microsoft.com/office/drawing/2014/main" id="{B836EF23-A00D-4102-99D9-476D9967E1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ço Reservado para Anotações 2">
            <a:extLst>
              <a:ext uri="{FF2B5EF4-FFF2-40B4-BE49-F238E27FC236}">
                <a16:creationId xmlns:a16="http://schemas.microsoft.com/office/drawing/2014/main" id="{DF5AF09A-28AB-42DD-9C73-2CAD1D4C93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/>
          </a:p>
        </p:txBody>
      </p:sp>
      <p:sp>
        <p:nvSpPr>
          <p:cNvPr id="7172" name="Espaço Reservado para Número de Slide 3">
            <a:extLst>
              <a:ext uri="{FF2B5EF4-FFF2-40B4-BE49-F238E27FC236}">
                <a16:creationId xmlns:a16="http://schemas.microsoft.com/office/drawing/2014/main" id="{93696C09-F3FD-4650-8217-41F52CE978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6D391F-295C-4151-BCA1-4E91D99FF606}" type="slidenum">
              <a:rPr lang="pt-BR" altLang="pt-B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>
            <a:extLst>
              <a:ext uri="{FF2B5EF4-FFF2-40B4-BE49-F238E27FC236}">
                <a16:creationId xmlns:a16="http://schemas.microsoft.com/office/drawing/2014/main" id="{65B60B73-D32C-4C7E-BB2A-757C11280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8">
            <a:extLst>
              <a:ext uri="{FF2B5EF4-FFF2-40B4-BE49-F238E27FC236}">
                <a16:creationId xmlns:a16="http://schemas.microsoft.com/office/drawing/2014/main" id="{30552426-DC23-4437-828C-C67F8763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>
            <a:extLst>
              <a:ext uri="{FF2B5EF4-FFF2-40B4-BE49-F238E27FC236}">
                <a16:creationId xmlns:a16="http://schemas.microsoft.com/office/drawing/2014/main" id="{45649143-9447-4A9D-960F-649C3FC6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D0918EA-30D6-4423-B473-FEAADCF55E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4145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>
            <a:extLst>
              <a:ext uri="{FF2B5EF4-FFF2-40B4-BE49-F238E27FC236}">
                <a16:creationId xmlns:a16="http://schemas.microsoft.com/office/drawing/2014/main" id="{381F4B6F-3104-4D77-BF50-93805BE3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>
            <a:extLst>
              <a:ext uri="{FF2B5EF4-FFF2-40B4-BE49-F238E27FC236}">
                <a16:creationId xmlns:a16="http://schemas.microsoft.com/office/drawing/2014/main" id="{90CB4E2A-AD8E-4FC2-897D-E631A54B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>
            <a:extLst>
              <a:ext uri="{FF2B5EF4-FFF2-40B4-BE49-F238E27FC236}">
                <a16:creationId xmlns:a16="http://schemas.microsoft.com/office/drawing/2014/main" id="{917F8951-7089-4F67-B495-9E9AE38C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2FD5-49DF-47DA-B0FA-3554EABACF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51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>
            <a:extLst>
              <a:ext uri="{FF2B5EF4-FFF2-40B4-BE49-F238E27FC236}">
                <a16:creationId xmlns:a16="http://schemas.microsoft.com/office/drawing/2014/main" id="{65FB8EE5-6B07-41ED-921A-08B102B8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>
            <a:extLst>
              <a:ext uri="{FF2B5EF4-FFF2-40B4-BE49-F238E27FC236}">
                <a16:creationId xmlns:a16="http://schemas.microsoft.com/office/drawing/2014/main" id="{5CAB0D96-B68F-4481-BEC5-4825D543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>
            <a:extLst>
              <a:ext uri="{FF2B5EF4-FFF2-40B4-BE49-F238E27FC236}">
                <a16:creationId xmlns:a16="http://schemas.microsoft.com/office/drawing/2014/main" id="{F55C32B0-C311-44C6-BF05-7F8AB2AD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4992-58A5-4104-A81F-1847995E61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653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>
            <a:extLst>
              <a:ext uri="{FF2B5EF4-FFF2-40B4-BE49-F238E27FC236}">
                <a16:creationId xmlns:a16="http://schemas.microsoft.com/office/drawing/2014/main" id="{AB7C92A2-0A68-4EA4-A898-3FBF8625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>
            <a:extLst>
              <a:ext uri="{FF2B5EF4-FFF2-40B4-BE49-F238E27FC236}">
                <a16:creationId xmlns:a16="http://schemas.microsoft.com/office/drawing/2014/main" id="{8B1C8382-4064-4B79-BA8D-E1BA0A45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>
            <a:extLst>
              <a:ext uri="{FF2B5EF4-FFF2-40B4-BE49-F238E27FC236}">
                <a16:creationId xmlns:a16="http://schemas.microsoft.com/office/drawing/2014/main" id="{68A5E01B-9B99-4EAD-B7AE-69837FBF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82A1-F027-49FB-B72F-95DED2F761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3649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625F5F-3E08-4932-BCF9-D1392110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F78E49-2B88-4D28-851A-4EBCAE24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246AFC-2E25-49FD-8319-3F37CF57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A82B02F-8D73-4CE5-98F3-6DB0543BB4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122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>
            <a:extLst>
              <a:ext uri="{FF2B5EF4-FFF2-40B4-BE49-F238E27FC236}">
                <a16:creationId xmlns:a16="http://schemas.microsoft.com/office/drawing/2014/main" id="{E2890D51-B653-4108-8588-BE4835D0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1">
            <a:extLst>
              <a:ext uri="{FF2B5EF4-FFF2-40B4-BE49-F238E27FC236}">
                <a16:creationId xmlns:a16="http://schemas.microsoft.com/office/drawing/2014/main" id="{0922C137-AA6D-496E-96D7-7B1D1E87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>
            <a:extLst>
              <a:ext uri="{FF2B5EF4-FFF2-40B4-BE49-F238E27FC236}">
                <a16:creationId xmlns:a16="http://schemas.microsoft.com/office/drawing/2014/main" id="{BE9B4A78-6B05-4E8E-8BEE-41C53F34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E78C-E13C-4A80-A8C8-D7D29A27FF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630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9">
            <a:extLst>
              <a:ext uri="{FF2B5EF4-FFF2-40B4-BE49-F238E27FC236}">
                <a16:creationId xmlns:a16="http://schemas.microsoft.com/office/drawing/2014/main" id="{B83A2A85-7597-4D62-AE35-7345FD55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1">
            <a:extLst>
              <a:ext uri="{FF2B5EF4-FFF2-40B4-BE49-F238E27FC236}">
                <a16:creationId xmlns:a16="http://schemas.microsoft.com/office/drawing/2014/main" id="{A605B664-9E0F-4963-BF89-18BED454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>
            <a:extLst>
              <a:ext uri="{FF2B5EF4-FFF2-40B4-BE49-F238E27FC236}">
                <a16:creationId xmlns:a16="http://schemas.microsoft.com/office/drawing/2014/main" id="{2B028CEE-A789-450B-A38A-9143E820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E8087-1F19-42C0-81AA-077C69F720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782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>
            <a:extLst>
              <a:ext uri="{FF2B5EF4-FFF2-40B4-BE49-F238E27FC236}">
                <a16:creationId xmlns:a16="http://schemas.microsoft.com/office/drawing/2014/main" id="{D926B1A1-ACA4-4174-9187-316DE580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1">
            <a:extLst>
              <a:ext uri="{FF2B5EF4-FFF2-40B4-BE49-F238E27FC236}">
                <a16:creationId xmlns:a16="http://schemas.microsoft.com/office/drawing/2014/main" id="{9B8EB433-ECC9-4A84-9468-20DE3F51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>
            <a:extLst>
              <a:ext uri="{FF2B5EF4-FFF2-40B4-BE49-F238E27FC236}">
                <a16:creationId xmlns:a16="http://schemas.microsoft.com/office/drawing/2014/main" id="{0B888DE4-2C6E-4FCC-95CD-0ABF09D5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04AF-DA2C-4F42-AC3C-D2D30412CEB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742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>
            <a:extLst>
              <a:ext uri="{FF2B5EF4-FFF2-40B4-BE49-F238E27FC236}">
                <a16:creationId xmlns:a16="http://schemas.microsoft.com/office/drawing/2014/main" id="{97F977A1-78A3-4CAD-8DD8-71391103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>
            <a:extLst>
              <a:ext uri="{FF2B5EF4-FFF2-40B4-BE49-F238E27FC236}">
                <a16:creationId xmlns:a16="http://schemas.microsoft.com/office/drawing/2014/main" id="{CEC867C3-1924-496F-899F-F9B5EF00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>
            <a:extLst>
              <a:ext uri="{FF2B5EF4-FFF2-40B4-BE49-F238E27FC236}">
                <a16:creationId xmlns:a16="http://schemas.microsoft.com/office/drawing/2014/main" id="{A14CDA4B-EAA1-4EDE-97F1-B0F02AE2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8C31-59AC-4E34-BD17-5A6742F355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47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>
            <a:extLst>
              <a:ext uri="{FF2B5EF4-FFF2-40B4-BE49-F238E27FC236}">
                <a16:creationId xmlns:a16="http://schemas.microsoft.com/office/drawing/2014/main" id="{F76792EE-1379-4742-9A6E-E80C4CB5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1">
            <a:extLst>
              <a:ext uri="{FF2B5EF4-FFF2-40B4-BE49-F238E27FC236}">
                <a16:creationId xmlns:a16="http://schemas.microsoft.com/office/drawing/2014/main" id="{5197182D-C6DD-48CF-9A89-9EA30431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>
            <a:extLst>
              <a:ext uri="{FF2B5EF4-FFF2-40B4-BE49-F238E27FC236}">
                <a16:creationId xmlns:a16="http://schemas.microsoft.com/office/drawing/2014/main" id="{8A3ECA1C-BF07-4379-856D-BBFB7B51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DDD5-F037-4D61-8EA4-DBA580F9B3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329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13">
            <a:extLst>
              <a:ext uri="{FF2B5EF4-FFF2-40B4-BE49-F238E27FC236}">
                <a16:creationId xmlns:a16="http://schemas.microsoft.com/office/drawing/2014/main" id="{C7126D14-72A4-4EE1-B399-3B84E628C5A7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riângulo retângulo 14">
            <a:extLst>
              <a:ext uri="{FF2B5EF4-FFF2-40B4-BE49-F238E27FC236}">
                <a16:creationId xmlns:a16="http://schemas.microsoft.com/office/drawing/2014/main" id="{01FC40C9-FB30-4455-BFF8-3DA60B0EAA42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orma livre 15">
            <a:extLst>
              <a:ext uri="{FF2B5EF4-FFF2-40B4-BE49-F238E27FC236}">
                <a16:creationId xmlns:a16="http://schemas.microsoft.com/office/drawing/2014/main" id="{F8A184F1-4029-48B3-ACA7-CEF43AEBC90E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16">
            <a:extLst>
              <a:ext uri="{FF2B5EF4-FFF2-40B4-BE49-F238E27FC236}">
                <a16:creationId xmlns:a16="http://schemas.microsoft.com/office/drawing/2014/main" id="{47B91B51-6CC6-48E9-B48C-7C3E11A56CBB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>
            <a:extLst>
              <a:ext uri="{FF2B5EF4-FFF2-40B4-BE49-F238E27FC236}">
                <a16:creationId xmlns:a16="http://schemas.microsoft.com/office/drawing/2014/main" id="{A8E4A66D-53D2-4BDF-895D-3B12D053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5">
            <a:extLst>
              <a:ext uri="{FF2B5EF4-FFF2-40B4-BE49-F238E27FC236}">
                <a16:creationId xmlns:a16="http://schemas.microsoft.com/office/drawing/2014/main" id="{E034D4F5-15F7-446A-9503-7CAF91B8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>
            <a:extLst>
              <a:ext uri="{FF2B5EF4-FFF2-40B4-BE49-F238E27FC236}">
                <a16:creationId xmlns:a16="http://schemas.microsoft.com/office/drawing/2014/main" id="{91741448-8B98-4D44-B781-A6248694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0DA1EB-9A89-4350-A1BA-CF0215E620F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78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>
            <a:extLst>
              <a:ext uri="{FF2B5EF4-FFF2-40B4-BE49-F238E27FC236}">
                <a16:creationId xmlns:a16="http://schemas.microsoft.com/office/drawing/2014/main" id="{7F20AB03-FC1E-4A52-9318-BBFF27ECC1BB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>
            <a:extLst>
              <a:ext uri="{FF2B5EF4-FFF2-40B4-BE49-F238E27FC236}">
                <a16:creationId xmlns:a16="http://schemas.microsoft.com/office/drawing/2014/main" id="{00E2B818-B0D2-4B0A-BFD1-E30D98D81274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ço Reservado para Título 8">
            <a:extLst>
              <a:ext uri="{FF2B5EF4-FFF2-40B4-BE49-F238E27FC236}">
                <a16:creationId xmlns:a16="http://schemas.microsoft.com/office/drawing/2014/main" id="{AB2E66C1-7E7C-4304-ACFD-CFDF19A29B0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9" name="Espaço Reservado para Texto 29">
            <a:extLst>
              <a:ext uri="{FF2B5EF4-FFF2-40B4-BE49-F238E27FC236}">
                <a16:creationId xmlns:a16="http://schemas.microsoft.com/office/drawing/2014/main" id="{97217DFC-8AA4-4350-A5D1-2E9F4F0631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0" name="Espaço Reservado para Data 9">
            <a:extLst>
              <a:ext uri="{FF2B5EF4-FFF2-40B4-BE49-F238E27FC236}">
                <a16:creationId xmlns:a16="http://schemas.microsoft.com/office/drawing/2014/main" id="{946D8C92-4DEF-4ECC-AE38-2F2015A7D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>
            <a:extLst>
              <a:ext uri="{FF2B5EF4-FFF2-40B4-BE49-F238E27FC236}">
                <a16:creationId xmlns:a16="http://schemas.microsoft.com/office/drawing/2014/main" id="{C2A064DE-C5E0-4ACF-A9BB-EB6B6CD1D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>
            <a:extLst>
              <a:ext uri="{FF2B5EF4-FFF2-40B4-BE49-F238E27FC236}">
                <a16:creationId xmlns:a16="http://schemas.microsoft.com/office/drawing/2014/main" id="{E77318E7-F0A4-4312-92FC-688A94678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08DBFDA1-78D0-49C0-BA65-D9F7A95DBD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3" name="Grupo 1">
            <a:extLst>
              <a:ext uri="{FF2B5EF4-FFF2-40B4-BE49-F238E27FC236}">
                <a16:creationId xmlns:a16="http://schemas.microsoft.com/office/drawing/2014/main" id="{4CC91DF0-D2F2-4C11-95BC-4347C5B6B616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9F44618A-EA80-41D8-8A39-AB338F03EE8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:a16="http://schemas.microsoft.com/office/drawing/2014/main" id="{C2358EEA-37D8-45BA-9A1A-197035CA30BB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97" r:id="rId2"/>
    <p:sldLayoutId id="2147483906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7" r:id="rId9"/>
    <p:sldLayoutId id="2147483903" r:id="rId10"/>
    <p:sldLayoutId id="21474839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novatropicalfm.com.b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novatropicalfm.com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D0771563-6F0D-4FD6-9A6F-E84CE7E7A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4143375"/>
            <a:ext cx="3716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4000" b="1">
                <a:latin typeface="Verdana" panose="020B0604030504040204" pitchFamily="34" charset="0"/>
              </a:rPr>
              <a:t>AUDIÊNCIA 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1D4F806A-C7AD-430C-9F1F-781F6814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4143375"/>
            <a:ext cx="24574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4400" b="1">
                <a:latin typeface="Verdana" panose="020B0604030504040204" pitchFamily="34" charset="0"/>
              </a:rPr>
              <a:t>PERFIL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9BCDF7D9-B02C-4030-AD05-E2219A56A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3" y="5214938"/>
            <a:ext cx="3700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4000" b="1">
                <a:latin typeface="Verdana" panose="020B0604030504040204" pitchFamily="34" charset="0"/>
              </a:rPr>
              <a:t>COBERTURA</a:t>
            </a:r>
            <a:endParaRPr lang="pt-BR" altLang="pt-BR" sz="4000" b="1">
              <a:latin typeface="Verdana" panose="020B0604030504040204" pitchFamily="34" charset="0"/>
            </a:endParaRPr>
          </a:p>
        </p:txBody>
      </p:sp>
      <p:pic>
        <p:nvPicPr>
          <p:cNvPr id="6149" name="Imagem 1">
            <a:extLst>
              <a:ext uri="{FF2B5EF4-FFF2-40B4-BE49-F238E27FC236}">
                <a16:creationId xmlns:a16="http://schemas.microsoft.com/office/drawing/2014/main" id="{33B97ED0-754B-4329-82FB-BAE6DE535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1557338"/>
            <a:ext cx="55927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6610130B-073F-443F-904E-64C48875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17411" name="CaixaDeTexto 4">
            <a:extLst>
              <a:ext uri="{FF2B5EF4-FFF2-40B4-BE49-F238E27FC236}">
                <a16:creationId xmlns:a16="http://schemas.microsoft.com/office/drawing/2014/main" id="{F923488C-3045-4F85-B7D1-3766DB7BE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076325"/>
            <a:ext cx="8710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COMO DIVULGAR SEU PRODUTO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506AB29-D148-4F5A-B755-5150EF48582D}"/>
              </a:ext>
            </a:extLst>
          </p:cNvPr>
          <p:cNvSpPr/>
          <p:nvPr/>
        </p:nvSpPr>
        <p:spPr>
          <a:xfrm>
            <a:off x="714375" y="2908300"/>
            <a:ext cx="8034338" cy="288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SPOTS INDIVIDUAIS NO HORÁRIO ROTATIVO: </a:t>
            </a:r>
          </a:p>
          <a:p>
            <a:pPr>
              <a:defRPr/>
            </a:pPr>
            <a:endParaRPr lang="pt-B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horário rotativo compreende o espaço entre 10h e 22h.</a:t>
            </a:r>
            <a:r>
              <a:rPr lang="pt-B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cliente pode atingir diversos públicos, em diversos horários em nossos breaks comerciais com </a:t>
            </a:r>
            <a:r>
              <a:rPr lang="pt-BR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spots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30 segundos.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Contrato de 3 meses - </a:t>
            </a:r>
            <a:r>
              <a:rPr lang="pt-B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R$ 15,00 - cada inserção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Contrato de 6 meses - </a:t>
            </a:r>
            <a:r>
              <a:rPr lang="pt-B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R$ 12,00 - cada inserção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Contrato de 12 meses - </a:t>
            </a:r>
            <a:r>
              <a:rPr lang="pt-B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R$ 10,00 - cada inserção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3" name="Imagem 5">
            <a:extLst>
              <a:ext uri="{FF2B5EF4-FFF2-40B4-BE49-F238E27FC236}">
                <a16:creationId xmlns:a16="http://schemas.microsoft.com/office/drawing/2014/main" id="{DE7EF64B-8190-47AB-A9EE-F067B2CA2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2EA06EAC-B981-4240-B055-B7A59B5D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18435" name="CaixaDeTexto 4">
            <a:extLst>
              <a:ext uri="{FF2B5EF4-FFF2-40B4-BE49-F238E27FC236}">
                <a16:creationId xmlns:a16="http://schemas.microsoft.com/office/drawing/2014/main" id="{555F68A2-7B37-498B-B995-B4EF39169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65150"/>
            <a:ext cx="8710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JORNAL NOVA TROPICAL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6F577A6-BEE9-4102-AA47-78A0DA9E5FC7}"/>
              </a:ext>
            </a:extLst>
          </p:cNvPr>
          <p:cNvSpPr/>
          <p:nvPr/>
        </p:nvSpPr>
        <p:spPr>
          <a:xfrm>
            <a:off x="714375" y="2908300"/>
            <a:ext cx="8034338" cy="288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JORNAL DA NOVA TROPICAL FM: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Patrocínio meia hora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: Corresponde ao apoio da meia hora, ou seja, patrocínio de um bloco do jornal, divulgando que a meia hora escolhida, tem o patrocínio do cliente no início e fim do bloco, por exemplo: “O patrocínio desta meia hora do jornal da Nova tropical é de Kia Motors, seu carro novo sem juros, agende o Test Drive pelo telefone...”. Ainda serão veiculados 03 spots comerciais de 30 segundos durante o jornal. Investimento de </a:t>
            </a:r>
            <a:r>
              <a:rPr lang="pt-BR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R$ 1.200,00 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mensais. (OBS: abatimento de 5, 10 e 15% para contratos com período de 3, 6 e 12%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Patrocínio de boletins informativos: 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É o apoio cultural para um determinado </a:t>
            </a:r>
            <a:r>
              <a:rPr lang="pt-BR" sz="1400" dirty="0" err="1">
                <a:solidFill>
                  <a:schemeClr val="tx1"/>
                </a:solidFill>
                <a:latin typeface="Times New Roman"/>
                <a:cs typeface="Times New Roman"/>
              </a:rPr>
              <a:t>boletin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 ao </a:t>
            </a:r>
            <a:r>
              <a:rPr lang="pt-BR" sz="1400" dirty="0" err="1">
                <a:solidFill>
                  <a:schemeClr val="tx1"/>
                </a:solidFill>
                <a:latin typeface="Times New Roman"/>
                <a:cs typeface="Times New Roman"/>
              </a:rPr>
              <a:t>ouvite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 do jornal da Nova Tropical FM, com diferentes temas: saúde economia, educação, cultura, esportes e etc.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ESQUEMA COMERCIAL: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 2 menções sendo na abertura e no encerramento do boletim e mais 1 spot de 30 segundos no término do informativo.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INVESTIMENTO: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 R$300/mês o valor da cota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Hora certa: 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até 3 menções/cotistas para cada informação de hora certa.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ESQUEMA COMERCIAL:</a:t>
            </a:r>
            <a:endParaRPr lang="pt-BR" sz="1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Por exemplo: 08h30 a hora certa do jornal da Nova Tropical FM rem o apoio cultural de </a:t>
            </a:r>
            <a:r>
              <a:rPr lang="pt-BR" sz="1400" dirty="0" err="1">
                <a:solidFill>
                  <a:schemeClr val="tx1"/>
                </a:solidFill>
                <a:latin typeface="Times New Roman"/>
                <a:cs typeface="Times New Roman"/>
              </a:rPr>
              <a:t>Farmamed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 sua saúde em primeiro lugar. (OBS: O cotista terá garantido no mínimo 8 menções por edição do jornal mais 2 spots de 30 segundos durante o mesmo.)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INVESTIMENTO: </a:t>
            </a:r>
            <a:r>
              <a:rPr lang="pt-BR" sz="1400" dirty="0">
                <a:solidFill>
                  <a:schemeClr val="tx1"/>
                </a:solidFill>
                <a:latin typeface="Times New Roman"/>
                <a:cs typeface="Times New Roman"/>
              </a:rPr>
              <a:t>R$600,00/mês para cada cotista.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7" name="Imagem 5">
            <a:extLst>
              <a:ext uri="{FF2B5EF4-FFF2-40B4-BE49-F238E27FC236}">
                <a16:creationId xmlns:a16="http://schemas.microsoft.com/office/drawing/2014/main" id="{EE7942C7-D33F-4D16-B240-B43BC5B1D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F1C27FCE-DA09-482A-BBC4-2129CBEB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19459" name="CaixaDeTexto 4">
            <a:extLst>
              <a:ext uri="{FF2B5EF4-FFF2-40B4-BE49-F238E27FC236}">
                <a16:creationId xmlns:a16="http://schemas.microsoft.com/office/drawing/2014/main" id="{10618862-72A8-423C-ACAC-AE7B9A3B5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65150"/>
            <a:ext cx="8710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DEMAIS PROGRAMAS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085B8D6-F141-4C05-B569-03532412AD43}"/>
              </a:ext>
            </a:extLst>
          </p:cNvPr>
          <p:cNvSpPr/>
          <p:nvPr/>
        </p:nvSpPr>
        <p:spPr>
          <a:xfrm>
            <a:off x="641350" y="2420938"/>
            <a:ext cx="8034338" cy="2884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COTA OURO: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Spots individuais no horário do programa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Menções de 07’falando do patrocinador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Testemunhal diário de 60”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R$ 600,00 mensais</a:t>
            </a:r>
          </a:p>
          <a:p>
            <a:pPr>
              <a:defRPr/>
            </a:pP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COTA PRATA: </a:t>
            </a:r>
          </a:p>
          <a:p>
            <a:pPr>
              <a:defRPr/>
            </a:pP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Spots individuais no horário do programa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Menções de 07’falando do patrocinador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Testemunhal diário de 30”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R$ 350,00 mensais</a:t>
            </a:r>
          </a:p>
          <a:p>
            <a:pPr>
              <a:defRPr/>
            </a:pP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PRATA BRONZE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Spots individuais no horário do programa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Menções de 07’falando do patrocinador de 30 em 30 minutos</a:t>
            </a: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R$ 250,00 mensais</a:t>
            </a:r>
          </a:p>
        </p:txBody>
      </p:sp>
      <p:pic>
        <p:nvPicPr>
          <p:cNvPr id="19461" name="Imagem 5">
            <a:extLst>
              <a:ext uri="{FF2B5EF4-FFF2-40B4-BE49-F238E27FC236}">
                <a16:creationId xmlns:a16="http://schemas.microsoft.com/office/drawing/2014/main" id="{10773708-1C51-4AF6-A8CF-7CC86BC88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59EB4E53-9774-43F4-B48F-6A0B6DE78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20483" name="CaixaDeTexto 4">
            <a:extLst>
              <a:ext uri="{FF2B5EF4-FFF2-40B4-BE49-F238E27FC236}">
                <a16:creationId xmlns:a16="http://schemas.microsoft.com/office/drawing/2014/main" id="{6865E066-27D3-4578-8E06-D4FC3C42A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65150"/>
            <a:ext cx="8710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SITE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83E51BD-DFE3-4503-9D4F-77161925009E}"/>
              </a:ext>
            </a:extLst>
          </p:cNvPr>
          <p:cNvSpPr/>
          <p:nvPr/>
        </p:nvSpPr>
        <p:spPr>
          <a:xfrm>
            <a:off x="900113" y="1765300"/>
            <a:ext cx="7907337" cy="18081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Colunas: </a:t>
            </a: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nosso portal </a:t>
            </a:r>
            <a:r>
              <a:rPr lang="pt-BR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www.novatropicalfm.com.br</a:t>
            </a: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temos uma seção destinada a fazermos um blog, com espaço para diversas colunas e distintos segmentos. Temos duas possibilidades destinados aos nossos possíveis colunistas.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 vez por semana - Investimento: R$100,00 mensais.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Duas vezes por semana - Investimento: R$250,00 mensais.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Banners: </a:t>
            </a: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lateral esquerda do nosso site </a:t>
            </a:r>
            <a:r>
              <a:rPr lang="pt-BR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novatropicalfm.com.br</a:t>
            </a: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temos espaço para banners rotativos, com a possibilidade de ser “</a:t>
            </a:r>
            <a:r>
              <a:rPr lang="pt-B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linkados</a:t>
            </a: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com o cliente, ao ser clicado no banner, ele direciona para o site do cliente. Temos ainda a possibilidade de banner tradicional, fixo, também “</a:t>
            </a:r>
            <a:r>
              <a:rPr lang="pt-B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linkado</a:t>
            </a: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para o cliente.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Banner rotativos - Investimento:  R$150,00 mensais.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Banner fixo Investimento:  R$ 250,00 mensais.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Patrocinador: </a:t>
            </a: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seção de maior visibilidade e acesso do nosso site, que são as notícias, temos duas possibilidades de investimentos, patrocínio exclusivo ou compartilhado. 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Patrocínio fixo - Investimento: R$ 650,00 mensais.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Patrocínio compartilhado - Investimento:  R$ 300,00 mensais.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Seção vídeos: </a:t>
            </a: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Outra opção de investimento é na parte de vídeo do nosso site, onde são inseridos vídeos nossas entrevistas, chamadas dos jogos do São Bento e demais equipes, além de coberturas em eventos. 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Patrocínio fixo da seção, inclui logo da empresa na execução do vídeo - Investimento:  R$400,00 mensais.</a:t>
            </a:r>
          </a:p>
          <a:p>
            <a:pPr>
              <a:defRPr/>
            </a:pPr>
            <a:r>
              <a:rPr lang="pt-BR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 apenas no vídeo – R$200,00 mensais.</a:t>
            </a:r>
          </a:p>
        </p:txBody>
      </p:sp>
      <p:pic>
        <p:nvPicPr>
          <p:cNvPr id="20485" name="Imagem 5">
            <a:extLst>
              <a:ext uri="{FF2B5EF4-FFF2-40B4-BE49-F238E27FC236}">
                <a16:creationId xmlns:a16="http://schemas.microsoft.com/office/drawing/2014/main" id="{4DE9E22C-1AC6-4D8F-87D7-E14582A71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FE8038C8-7B4A-4294-84BC-212217C4B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pt-BR"/>
              <a:t>CONTATOS</a:t>
            </a:r>
            <a:endParaRPr lang="pt-BR" altLang="pt-BR"/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CC80DD77-E36D-4D4A-8BD5-8E7C41E8B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pt-BR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pt-BR" sz="2000" b="1" dirty="0">
                <a:latin typeface="Times New Roman"/>
                <a:cs typeface="Times New Roman"/>
              </a:rPr>
              <a:t>Telefone: (15) 3413-60001 - (15) 3413-60002</a:t>
            </a:r>
          </a:p>
          <a:p>
            <a:pPr eaLnBrk="1" hangingPunct="1"/>
            <a:r>
              <a:rPr lang="en-US" altLang="pt-BR" sz="2000" b="1" dirty="0" err="1">
                <a:latin typeface="Times New Roman"/>
                <a:cs typeface="Times New Roman"/>
              </a:rPr>
              <a:t>Whatsapp</a:t>
            </a:r>
            <a:r>
              <a:rPr lang="en-US" altLang="pt-BR" sz="2000" b="1" dirty="0">
                <a:latin typeface="Times New Roman"/>
                <a:cs typeface="Times New Roman"/>
              </a:rPr>
              <a:t> – 15 99740 2138</a:t>
            </a:r>
          </a:p>
          <a:p>
            <a:pPr eaLnBrk="1" hangingPunct="1"/>
            <a:r>
              <a:rPr lang="en-US" altLang="pt-BR" sz="2000" b="1" dirty="0" err="1">
                <a:latin typeface="Times New Roman"/>
                <a:cs typeface="Times New Roman"/>
              </a:rPr>
              <a:t>Endereço</a:t>
            </a:r>
            <a:r>
              <a:rPr lang="en-US" altLang="pt-BR" sz="2000" b="1" dirty="0">
                <a:latin typeface="Times New Roman"/>
                <a:cs typeface="Times New Roman"/>
              </a:rPr>
              <a:t>: </a:t>
            </a:r>
            <a:r>
              <a:rPr lang="en-US" sz="2000" dirty="0">
                <a:ea typeface="+mn-lt"/>
                <a:cs typeface="+mn-lt"/>
              </a:rPr>
              <a:t>AVENIDA LUIZ DO PATROCINIO FERNANDES, 890, VILA DOMINGUINHOS (CENTRO) - VOTORANTIM - SP</a:t>
            </a:r>
          </a:p>
          <a:p>
            <a:pPr eaLnBrk="1" hangingPunct="1"/>
            <a:r>
              <a:rPr lang="en-US" altLang="pt-BR" sz="2000" b="1" dirty="0">
                <a:latin typeface="Times New Roman"/>
                <a:cs typeface="Times New Roman"/>
              </a:rPr>
              <a:t>Email : novatropicalfm.noticias@gmail.com</a:t>
            </a:r>
            <a:endParaRPr lang="en-US" altLang="pt-B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Imagem 5">
            <a:extLst>
              <a:ext uri="{FF2B5EF4-FFF2-40B4-BE49-F238E27FC236}">
                <a16:creationId xmlns:a16="http://schemas.microsoft.com/office/drawing/2014/main" id="{68319C88-4DD1-4A73-A136-167F94ADF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>
            <a:extLst>
              <a:ext uri="{FF2B5EF4-FFF2-40B4-BE49-F238E27FC236}">
                <a16:creationId xmlns:a16="http://schemas.microsoft.com/office/drawing/2014/main" id="{DD9E4FA6-C4EC-4EB8-957D-E934E1316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071563"/>
            <a:ext cx="2174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200" b="1" u="sng">
                <a:latin typeface="Verdana" panose="020B0604030504040204" pitchFamily="34" charset="0"/>
              </a:rPr>
              <a:t>PERFIL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400" b="1" i="1">
              <a:latin typeface="Verdana" panose="020B0604030504040204" pitchFamily="34" charset="0"/>
            </a:endParaRPr>
          </a:p>
        </p:txBody>
      </p:sp>
      <p:sp>
        <p:nvSpPr>
          <p:cNvPr id="8195" name="Rectangle 15">
            <a:extLst>
              <a:ext uri="{FF2B5EF4-FFF2-40B4-BE49-F238E27FC236}">
                <a16:creationId xmlns:a16="http://schemas.microsoft.com/office/drawing/2014/main" id="{7DF98B05-4814-4F3A-B8BA-8BC734B78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214563"/>
            <a:ext cx="71818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Times New Roman" panose="02020603050405020304" pitchFamily="18" charset="0"/>
              </a:rPr>
              <a:t>A Rádio Nova Tropical FM 105,9Mhz, é uma rádio comunitária da cidade de Votorantim, têm programação musical diversificada, prestação de serviços, jornalismo e cultura buscando atender o gosto e as necessidades dos nossos ouvintes. A Associação e Rádio FM Comunitária Tropical, foi autorizada a executar o serviço de radiodifusão comunitária na cidade de Votorantim, através do Projeto de Decreto Legislativo nº 177 de 2004.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>
                <a:latin typeface="Times New Roman" panose="02020603050405020304" pitchFamily="18" charset="0"/>
              </a:rPr>
              <a:t>A Rádio Nova Tropical FM toca as melhores músicas a partir dos anos 80 e tem promoções e interatividade com os ouvintes, deixando-os sempre ligados na programação com as notícias, assim que elas acontecem.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>
                <a:latin typeface="Times New Roman" panose="02020603050405020304" pitchFamily="18" charset="0"/>
              </a:rPr>
              <a:t>Votorantim e Sorocaba, nossos </a:t>
            </a:r>
            <a:r>
              <a:rPr lang="pt-BR" altLang="pt-BR" sz="1800">
                <a:latin typeface="Times New Roman" panose="02020603050405020304" pitchFamily="18" charset="0"/>
              </a:rPr>
              <a:t>principais</a:t>
            </a:r>
            <a:r>
              <a:rPr lang="en-US" altLang="pt-BR" sz="1800">
                <a:latin typeface="Times New Roman" panose="02020603050405020304" pitchFamily="18" charset="0"/>
              </a:rPr>
              <a:t> focos de </a:t>
            </a:r>
            <a:r>
              <a:rPr lang="pt-BR" altLang="pt-BR" sz="1800">
                <a:latin typeface="Times New Roman" panose="02020603050405020304" pitchFamily="18" charset="0"/>
              </a:rPr>
              <a:t>audiência</a:t>
            </a:r>
            <a:r>
              <a:rPr lang="en-US" altLang="pt-BR" sz="1800">
                <a:latin typeface="Times New Roman" panose="02020603050405020304" pitchFamily="18" charset="0"/>
              </a:rPr>
              <a:t> têm </a:t>
            </a:r>
            <a:r>
              <a:rPr lang="pt-BR" altLang="pt-BR" sz="1800">
                <a:latin typeface="Times New Roman" panose="02020603050405020304" pitchFamily="18" charset="0"/>
              </a:rPr>
              <a:t>cerca</a:t>
            </a:r>
            <a:r>
              <a:rPr lang="en-US" altLang="pt-BR" sz="1800">
                <a:latin typeface="Times New Roman" panose="02020603050405020304" pitchFamily="18" charset="0"/>
              </a:rPr>
              <a:t> de oitocentas mil habitantes, que são potenciais ouvintes.</a:t>
            </a:r>
            <a:endParaRPr lang="pt-BR" altLang="pt-BR" sz="1800">
              <a:latin typeface="Times New Roman" panose="02020603050405020304" pitchFamily="18" charset="0"/>
            </a:endParaRPr>
          </a:p>
        </p:txBody>
      </p:sp>
      <p:pic>
        <p:nvPicPr>
          <p:cNvPr id="9232" name="Picture 16" descr="C:\Documents and Settings\Luiz-Note\Configurações locais\Temporary Internet Files\Content.IE5\UF05FIP6\MPj04386500000[1].jpg">
            <a:extLst>
              <a:ext uri="{FF2B5EF4-FFF2-40B4-BE49-F238E27FC236}">
                <a16:creationId xmlns:a16="http://schemas.microsoft.com/office/drawing/2014/main" id="{56F8D12A-2D14-45D0-A262-46FE5542B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642938"/>
            <a:ext cx="13033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Imagem 5">
            <a:extLst>
              <a:ext uri="{FF2B5EF4-FFF2-40B4-BE49-F238E27FC236}">
                <a16:creationId xmlns:a16="http://schemas.microsoft.com/office/drawing/2014/main" id="{9F70E2B1-DF28-4D74-BD4B-632E86F3B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0C3887F7-CDE5-4525-A261-530375E13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714375"/>
            <a:ext cx="799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200" b="1" u="sng">
                <a:latin typeface="Verdana" panose="020B0604030504040204" pitchFamily="34" charset="0"/>
              </a:rPr>
              <a:t>OUVINTES NOVA TROPICAL</a:t>
            </a:r>
          </a:p>
        </p:txBody>
      </p:sp>
      <p:graphicFrame>
        <p:nvGraphicFramePr>
          <p:cNvPr id="9219" name="Gráfico 10">
            <a:extLst>
              <a:ext uri="{FF2B5EF4-FFF2-40B4-BE49-F238E27FC236}">
                <a16:creationId xmlns:a16="http://schemas.microsoft.com/office/drawing/2014/main" id="{7B8958F4-2140-4361-A0B6-239BF5B5855E}"/>
              </a:ext>
            </a:extLst>
          </p:cNvPr>
          <p:cNvGraphicFramePr>
            <a:graphicFrameLocks/>
          </p:cNvGraphicFramePr>
          <p:nvPr/>
        </p:nvGraphicFramePr>
        <p:xfrm>
          <a:off x="2071688" y="1643063"/>
          <a:ext cx="5630862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Worksheet" r:id="rId3" imgW="5629236" imgH="3952903" progId="Excel.Sheet.8">
                  <p:embed/>
                </p:oleObj>
              </mc:Choice>
              <mc:Fallback>
                <p:oleObj name="Worksheet" r:id="rId3" imgW="5629236" imgH="3952903" progId="Excel.Sheet.8">
                  <p:embed/>
                  <p:pic>
                    <p:nvPicPr>
                      <p:cNvPr id="9219" name="Gráfico 10">
                        <a:extLst>
                          <a:ext uri="{FF2B5EF4-FFF2-40B4-BE49-F238E27FC236}">
                            <a16:creationId xmlns:a16="http://schemas.microsoft.com/office/drawing/2014/main" id="{7B8958F4-2140-4361-A0B6-239BF5B5855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1643063"/>
                        <a:ext cx="5630862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CaixaDeTexto 4">
            <a:extLst>
              <a:ext uri="{FF2B5EF4-FFF2-40B4-BE49-F238E27FC236}">
                <a16:creationId xmlns:a16="http://schemas.microsoft.com/office/drawing/2014/main" id="{3D0B6F62-B54C-4D00-ADE8-243B905A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3143250"/>
            <a:ext cx="620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600" b="1">
                <a:latin typeface="Times New Roman" panose="02020603050405020304" pitchFamily="18" charset="0"/>
              </a:rPr>
              <a:t>25</a:t>
            </a:r>
            <a:r>
              <a:rPr lang="en-US" altLang="pt-BR" sz="1800" b="1">
                <a:latin typeface="Times New Roman" panose="02020603050405020304" pitchFamily="18" charset="0"/>
              </a:rPr>
              <a:t>%</a:t>
            </a:r>
            <a:endParaRPr lang="pt-BR" altLang="pt-BR" sz="1800" b="1">
              <a:latin typeface="Times New Roman" panose="02020603050405020304" pitchFamily="18" charset="0"/>
            </a:endParaRPr>
          </a:p>
        </p:txBody>
      </p:sp>
      <p:sp>
        <p:nvSpPr>
          <p:cNvPr id="9221" name="CaixaDeTexto 5">
            <a:extLst>
              <a:ext uri="{FF2B5EF4-FFF2-40B4-BE49-F238E27FC236}">
                <a16:creationId xmlns:a16="http://schemas.microsoft.com/office/drawing/2014/main" id="{2847EBB5-FF3C-456C-B4CE-A923B5B59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314325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 b="1">
                <a:latin typeface="Times New Roman" panose="02020603050405020304" pitchFamily="18" charset="0"/>
              </a:rPr>
              <a:t>70%</a:t>
            </a:r>
            <a:endParaRPr lang="pt-BR" altLang="pt-BR" sz="1800" b="1">
              <a:latin typeface="Times New Roman" panose="02020603050405020304" pitchFamily="18" charset="0"/>
            </a:endParaRPr>
          </a:p>
        </p:txBody>
      </p:sp>
      <p:sp>
        <p:nvSpPr>
          <p:cNvPr id="9222" name="CaixaDeTexto 6">
            <a:extLst>
              <a:ext uri="{FF2B5EF4-FFF2-40B4-BE49-F238E27FC236}">
                <a16:creationId xmlns:a16="http://schemas.microsoft.com/office/drawing/2014/main" id="{EFD4A243-A8BC-40C1-87DE-77B54BD7A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2643188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 b="1">
                <a:latin typeface="Times New Roman" panose="02020603050405020304" pitchFamily="18" charset="0"/>
              </a:rPr>
              <a:t>5%</a:t>
            </a:r>
            <a:endParaRPr lang="pt-BR" altLang="pt-BR" sz="1800" b="1">
              <a:latin typeface="Times New Roman" panose="02020603050405020304" pitchFamily="18" charset="0"/>
            </a:endParaRPr>
          </a:p>
        </p:txBody>
      </p:sp>
      <p:pic>
        <p:nvPicPr>
          <p:cNvPr id="9223" name="Imagem 9">
            <a:extLst>
              <a:ext uri="{FF2B5EF4-FFF2-40B4-BE49-F238E27FC236}">
                <a16:creationId xmlns:a16="http://schemas.microsoft.com/office/drawing/2014/main" id="{45CCA1EF-BD0C-47F8-880E-63A89D0465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:\Documents and Settings\Luiz-Note\Configurações locais\Temporary Internet Files\Content.IE5\5GN65DWF\MMj02346910000[1].gif">
            <a:extLst>
              <a:ext uri="{FF2B5EF4-FFF2-40B4-BE49-F238E27FC236}">
                <a16:creationId xmlns:a16="http://schemas.microsoft.com/office/drawing/2014/main" id="{08AB371C-7803-48AF-A4AD-ADEF82D9F5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214813"/>
            <a:ext cx="15716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>
            <a:extLst>
              <a:ext uri="{FF2B5EF4-FFF2-40B4-BE49-F238E27FC236}">
                <a16:creationId xmlns:a16="http://schemas.microsoft.com/office/drawing/2014/main" id="{6B3030F0-1805-42F1-AB38-61DDB0FB1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0913"/>
            <a:ext cx="8229600" cy="692150"/>
          </a:xfrm>
        </p:spPr>
        <p:txBody>
          <a:bodyPr>
            <a:spAutoFit/>
          </a:bodyPr>
          <a:lstStyle/>
          <a:p>
            <a:pPr algn="ctr" eaLnBrk="1" hangingPunct="1"/>
            <a:r>
              <a:rPr lang="en-US" altLang="pt-BR" sz="3200" b="1" u="sng">
                <a:latin typeface="Verdana" panose="020B0604030504040204" pitchFamily="34" charset="0"/>
              </a:rPr>
              <a:t>COBERTURA</a:t>
            </a:r>
            <a:br>
              <a:rPr lang="en-US" altLang="pt-BR" sz="3200" b="1" u="sng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pt-BR" altLang="pt-BR" sz="1000" b="1" i="1">
                <a:latin typeface="Verdana" panose="020B0604030504040204" pitchFamily="34" charset="0"/>
              </a:rPr>
              <a:t>cidades cobertas pelo nosso sinal</a:t>
            </a: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BB092943-918D-42DC-9764-C4C4853DB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2400">
              <a:latin typeface="Times New Roman" panose="02020603050405020304" pitchFamily="18" charset="0"/>
            </a:endParaRPr>
          </a:p>
        </p:txBody>
      </p:sp>
      <p:pic>
        <p:nvPicPr>
          <p:cNvPr id="10245" name="Picture 8" descr="Resultado de imagem para MAPA SOROCABA VOTORANTIM">
            <a:extLst>
              <a:ext uri="{FF2B5EF4-FFF2-40B4-BE49-F238E27FC236}">
                <a16:creationId xmlns:a16="http://schemas.microsoft.com/office/drawing/2014/main" id="{0D95AAFC-D390-452F-A25D-689838E35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133600"/>
            <a:ext cx="544195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F46BD5BF-2B48-4CDF-BEDA-F67E80B46858}"/>
              </a:ext>
            </a:extLst>
          </p:cNvPr>
          <p:cNvSpPr/>
          <p:nvPr/>
        </p:nvSpPr>
        <p:spPr>
          <a:xfrm>
            <a:off x="2484438" y="2997200"/>
            <a:ext cx="2303462" cy="2808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 dirty="0"/>
          </a:p>
        </p:txBody>
      </p:sp>
      <p:pic>
        <p:nvPicPr>
          <p:cNvPr id="10247" name="Imagem 8">
            <a:extLst>
              <a:ext uri="{FF2B5EF4-FFF2-40B4-BE49-F238E27FC236}">
                <a16:creationId xmlns:a16="http://schemas.microsoft.com/office/drawing/2014/main" id="{0B4A5363-B9E7-4BD3-BA4F-CF6ED7053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B6E6D4E3-783D-427F-8640-C16953F5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11267" name="CaixaDeTexto 4">
            <a:extLst>
              <a:ext uri="{FF2B5EF4-FFF2-40B4-BE49-F238E27FC236}">
                <a16:creationId xmlns:a16="http://schemas.microsoft.com/office/drawing/2014/main" id="{9AAC8361-2120-414B-9AD5-467E3D678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3357563"/>
            <a:ext cx="87106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O SEU PRODUTO NO LUGAR CERTO!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pic>
        <p:nvPicPr>
          <p:cNvPr id="11268" name="Imagem 5">
            <a:extLst>
              <a:ext uri="{FF2B5EF4-FFF2-40B4-BE49-F238E27FC236}">
                <a16:creationId xmlns:a16="http://schemas.microsoft.com/office/drawing/2014/main" id="{3466F282-37BC-436C-9DE4-EE21399CA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1557338"/>
            <a:ext cx="55927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Espaço Reservado para Conteúdo 1">
            <a:extLst>
              <a:ext uri="{FF2B5EF4-FFF2-40B4-BE49-F238E27FC236}">
                <a16:creationId xmlns:a16="http://schemas.microsoft.com/office/drawing/2014/main" id="{175B6BC9-EC0B-4FC2-A3A7-B0E9DABE2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4113"/>
            <a:ext cx="8229600" cy="4389437"/>
          </a:xfrm>
        </p:spPr>
        <p:txBody>
          <a:bodyPr/>
          <a:lstStyle/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  <p:transition spd="slow" advTm="8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D1F3BF17-74A8-4D20-B2E6-560AC1EF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12291" name="CaixaDeTexto 4">
            <a:extLst>
              <a:ext uri="{FF2B5EF4-FFF2-40B4-BE49-F238E27FC236}">
                <a16:creationId xmlns:a16="http://schemas.microsoft.com/office/drawing/2014/main" id="{5B6B4C5D-2257-4C3D-AA8F-E2DC3B254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076325"/>
            <a:ext cx="8710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O SEU PRODUTO NO LUGAR CERTO!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48FDBB3-1191-45BF-A63F-B456C9A0223B}"/>
              </a:ext>
            </a:extLst>
          </p:cNvPr>
          <p:cNvSpPr/>
          <p:nvPr/>
        </p:nvSpPr>
        <p:spPr>
          <a:xfrm>
            <a:off x="714375" y="2908300"/>
            <a:ext cx="8034338" cy="288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Rádio ao vivo, Nova Tropical FM 105,9Mhz, com programação local, 24 horas por dia.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site </a:t>
            </a:r>
            <a:r>
              <a:rPr lang="pt-BR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www.novatropicalfm.com.br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está sempre atualizado com notícias, programação musical e entretenimento.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aplicativo da </a:t>
            </a:r>
            <a:r>
              <a:rPr lang="pt-B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 Nova Tropical 105,9 Mhz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disponível na Google Play para smartphones Android, que está em cerca de 70,1% dos aparelhos de todo o mundo.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três caminhos de mídia têm programação musical balanceada, que traz informações mundiais, nacionais de Sorocaba e região e principalmente de Votorantim, sede da emissora. </a:t>
            </a:r>
          </a:p>
        </p:txBody>
      </p:sp>
      <p:pic>
        <p:nvPicPr>
          <p:cNvPr id="12293" name="Imagem 5">
            <a:extLst>
              <a:ext uri="{FF2B5EF4-FFF2-40B4-BE49-F238E27FC236}">
                <a16:creationId xmlns:a16="http://schemas.microsoft.com/office/drawing/2014/main" id="{694CC4B5-072B-46C1-ACAA-ACFD262AA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6D2A4E84-AF07-4B6C-9ECA-BE5FD6AE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13315" name="CaixaDeTexto 4">
            <a:extLst>
              <a:ext uri="{FF2B5EF4-FFF2-40B4-BE49-F238E27FC236}">
                <a16:creationId xmlns:a16="http://schemas.microsoft.com/office/drawing/2014/main" id="{173DDED9-E27B-4A63-A71A-FC3FF1BD8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076325"/>
            <a:ext cx="8710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JORNALISMO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B96AB15-F7DA-47B9-B77D-68C5DFA5F185}"/>
              </a:ext>
            </a:extLst>
          </p:cNvPr>
          <p:cNvSpPr/>
          <p:nvPr/>
        </p:nvSpPr>
        <p:spPr>
          <a:xfrm>
            <a:off x="714375" y="2908300"/>
            <a:ext cx="8034338" cy="288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dirty="0"/>
              <a:t> </a:t>
            </a:r>
          </a:p>
          <a:p>
            <a:pPr>
              <a:defRPr/>
            </a:pPr>
            <a:r>
              <a:rPr lang="pt-BR" u="sng" dirty="0"/>
              <a:t> </a:t>
            </a:r>
            <a:r>
              <a:rPr lang="pt-BR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JORNAL DA NOVA TROPICAL: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 ao ar de segunda à sexta-feira, das 08h às 10h da manhã. Traz a mais importantes notícias do Brasil e do mundo, com foco na divulgação das ações que acontecem nas cidades de Votorantim e Sorocaba. A apresentação é do jornalista e radialista Alexandre Moreto e dos colaboradores </a:t>
            </a:r>
            <a:r>
              <a:rPr lang="pt-B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Glenda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Bianca, Michele </a:t>
            </a:r>
            <a:r>
              <a:rPr lang="pt-B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Sonsim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Bia Maldonado e Vitor </a:t>
            </a:r>
            <a:r>
              <a:rPr lang="pt-B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Quartezani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 Jornal da Nova Tropical acompanha o ouvinte no carro ao levar os filhos para escola, para o trabalho, em casa ou em qualquer lugar do mundo pelo site e aplicativo.</a:t>
            </a: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7" name="Imagem 5">
            <a:extLst>
              <a:ext uri="{FF2B5EF4-FFF2-40B4-BE49-F238E27FC236}">
                <a16:creationId xmlns:a16="http://schemas.microsoft.com/office/drawing/2014/main" id="{49087D30-9DB1-4AE4-ABC3-A52B6D3F6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313CEE6B-C1CA-44B8-8F11-05471C50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15363" name="CaixaDeTexto 4">
            <a:extLst>
              <a:ext uri="{FF2B5EF4-FFF2-40B4-BE49-F238E27FC236}">
                <a16:creationId xmlns:a16="http://schemas.microsoft.com/office/drawing/2014/main" id="{93AB505A-1D11-4F43-A9E3-7F4A095A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076325"/>
            <a:ext cx="8710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PROGRAMAÇÃO MATINAL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A255449-1436-4B6E-B0B2-5F3110D282B6}"/>
              </a:ext>
            </a:extLst>
          </p:cNvPr>
          <p:cNvSpPr/>
          <p:nvPr/>
        </p:nvSpPr>
        <p:spPr>
          <a:xfrm>
            <a:off x="714375" y="2908300"/>
            <a:ext cx="8034338" cy="288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TROPICAL NEWS: 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b="1" dirty="0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pt-BR" sz="1800" dirty="0">
                <a:solidFill>
                  <a:schemeClr val="tx1"/>
                </a:solidFill>
                <a:latin typeface="Times New Roman"/>
                <a:cs typeface="Times New Roman"/>
              </a:rPr>
              <a:t>O programa Tropical News, vai ao ar de segunda à sexta, das 10h às 12h e tem como intuito principal trazer ao público, humor, bate papo, entrevistas, prestação de serviço, sorteios e muito mais. A apresentação fica a cargo de Carlinhos </a:t>
            </a:r>
            <a:r>
              <a:rPr lang="pt-BR" sz="1800" dirty="0" err="1">
                <a:solidFill>
                  <a:schemeClr val="tx1"/>
                </a:solidFill>
                <a:latin typeface="Times New Roman"/>
                <a:cs typeface="Times New Roman"/>
              </a:rPr>
              <a:t>Now</a:t>
            </a:r>
            <a:r>
              <a:rPr lang="pt-BR" sz="1800" dirty="0">
                <a:solidFill>
                  <a:schemeClr val="tx1"/>
                </a:solidFill>
                <a:latin typeface="Times New Roman"/>
                <a:cs typeface="Times New Roman"/>
              </a:rPr>
              <a:t> e Anderson Bueno</a:t>
            </a: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5" name="Imagem 5">
            <a:extLst>
              <a:ext uri="{FF2B5EF4-FFF2-40B4-BE49-F238E27FC236}">
                <a16:creationId xmlns:a16="http://schemas.microsoft.com/office/drawing/2014/main" id="{607B9762-D793-4E02-8028-25BB92137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FB8DC9EA-8A41-4840-8A03-134163F5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/>
              <a:t> </a:t>
            </a:r>
            <a:endParaRPr lang="pt-BR" altLang="pt-BR"/>
          </a:p>
        </p:txBody>
      </p:sp>
      <p:sp>
        <p:nvSpPr>
          <p:cNvPr id="16387" name="CaixaDeTexto 4">
            <a:extLst>
              <a:ext uri="{FF2B5EF4-FFF2-40B4-BE49-F238E27FC236}">
                <a16:creationId xmlns:a16="http://schemas.microsoft.com/office/drawing/2014/main" id="{B358750C-1968-4F8B-81E7-7D18BA48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1076325"/>
            <a:ext cx="8710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pt-BR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3600" b="1">
                <a:latin typeface="Times New Roman" panose="02020603050405020304" pitchFamily="18" charset="0"/>
              </a:rPr>
              <a:t>PROGRAMAÇÃO ENTRETENIMENTO</a:t>
            </a:r>
            <a:endParaRPr lang="pt-BR" altLang="pt-BR" sz="3600" b="1">
              <a:latin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C9C3257-D608-4A8C-873C-29C21B325C76}"/>
              </a:ext>
            </a:extLst>
          </p:cNvPr>
          <p:cNvSpPr/>
          <p:nvPr/>
        </p:nvSpPr>
        <p:spPr>
          <a:xfrm>
            <a:off x="714375" y="2908300"/>
            <a:ext cx="8034338" cy="2884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endParaRPr lang="pt-BR" sz="1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TARDE TROPICAL : 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segunda à sexta, das 14 às 18h, A nova Tropical apresenta um programa musical e interativo com o radialista Gerson Vianna. O Tarde Tropical traz informações de filmes, eventos, notícias e um programação variada das décadas de 80/90/2000 e as atuais.</a:t>
            </a: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pt-BR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TROPICAL: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Agenda Tropical traz o melhor das atividades culturais de Votorantim e Sorocaba, com música de qualidade, informação, descontração e entrevistas. O Agenda Tropical, acontece aos sábados, com a apresentação da dupla de radialistas </a:t>
            </a:r>
            <a:r>
              <a:rPr lang="pt-B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Glenda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Bianca e </a:t>
            </a:r>
            <a:r>
              <a:rPr lang="pt-B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Rudnei</a:t>
            </a: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Vieira, das 14h às 16h.</a:t>
            </a:r>
          </a:p>
          <a:p>
            <a:pPr>
              <a:defRPr/>
            </a:pPr>
            <a:r>
              <a:rPr lang="pt-B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9" name="Imagem 5">
            <a:extLst>
              <a:ext uri="{FF2B5EF4-FFF2-40B4-BE49-F238E27FC236}">
                <a16:creationId xmlns:a16="http://schemas.microsoft.com/office/drawing/2014/main" id="{C3E0E753-3D34-4F6C-8BCD-E01B1C7A6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308725"/>
            <a:ext cx="12207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8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969</TotalTime>
  <Words>1489</Words>
  <Application>Microsoft Office PowerPoint</Application>
  <PresentationFormat>Apresentação na tela (4:3)</PresentationFormat>
  <Paragraphs>158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Apresentação do PowerPoint</vt:lpstr>
      <vt:lpstr>Apresentação do PowerPoint</vt:lpstr>
      <vt:lpstr>Apresentação do PowerPoint</vt:lpstr>
      <vt:lpstr>COBERTURA cidades cobertas pelo nosso sinal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CONTATOS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srefg</dc:creator>
  <cp:lastModifiedBy>Luizinho</cp:lastModifiedBy>
  <cp:revision>240</cp:revision>
  <dcterms:created xsi:type="dcterms:W3CDTF">2007-05-23T13:31:23Z</dcterms:created>
  <dcterms:modified xsi:type="dcterms:W3CDTF">2021-06-22T14:54:59Z</dcterms:modified>
</cp:coreProperties>
</file>